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87" r:id="rId3"/>
    <p:sldId id="288" r:id="rId4"/>
    <p:sldId id="289" r:id="rId5"/>
    <p:sldId id="290" r:id="rId6"/>
    <p:sldId id="293" r:id="rId7"/>
    <p:sldId id="291" r:id="rId8"/>
    <p:sldId id="307" r:id="rId9"/>
    <p:sldId id="292" r:id="rId10"/>
    <p:sldId id="294" r:id="rId11"/>
    <p:sldId id="306" r:id="rId12"/>
    <p:sldId id="296" r:id="rId13"/>
    <p:sldId id="295" r:id="rId14"/>
    <p:sldId id="304" r:id="rId15"/>
    <p:sldId id="286" r:id="rId16"/>
    <p:sldId id="298" r:id="rId17"/>
    <p:sldId id="299" r:id="rId18"/>
    <p:sldId id="300" r:id="rId19"/>
    <p:sldId id="301" r:id="rId20"/>
    <p:sldId id="302" r:id="rId21"/>
    <p:sldId id="303" r:id="rId22"/>
    <p:sldId id="305"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Raleway" pitchFamily="2" charset="77"/>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81"/>
  </p:normalViewPr>
  <p:slideViewPr>
    <p:cSldViewPr snapToGrid="0">
      <p:cViewPr varScale="1">
        <p:scale>
          <a:sx n="154" d="100"/>
          <a:sy n="154" d="100"/>
        </p:scale>
        <p:origin x="68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62c491b2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62c491b2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r>
              <a:rPr lang="en-US" dirty="0"/>
              <a:t>Attendance Forecasting for LA Clippers’ 2019/20 Season</a:t>
            </a: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By: </a:t>
            </a:r>
            <a:r>
              <a:rPr lang="en" dirty="0" err="1"/>
              <a:t>Suhas</a:t>
            </a:r>
            <a:r>
              <a:rPr lang="en" dirty="0"/>
              <a:t> Sridhar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DD64-8EC3-AC43-A2F0-CA0C0EEC124F}"/>
              </a:ext>
            </a:extLst>
          </p:cNvPr>
          <p:cNvSpPr>
            <a:spLocks noGrp="1"/>
          </p:cNvSpPr>
          <p:nvPr>
            <p:ph type="title"/>
          </p:nvPr>
        </p:nvSpPr>
        <p:spPr/>
        <p:txBody>
          <a:bodyPr>
            <a:normAutofit fontScale="90000"/>
          </a:bodyPr>
          <a:lstStyle/>
          <a:p>
            <a:r>
              <a:rPr lang="en-US" dirty="0"/>
              <a:t>Features Used</a:t>
            </a:r>
          </a:p>
        </p:txBody>
      </p:sp>
      <p:pic>
        <p:nvPicPr>
          <p:cNvPr id="6" name="Picture 5">
            <a:extLst>
              <a:ext uri="{FF2B5EF4-FFF2-40B4-BE49-F238E27FC236}">
                <a16:creationId xmlns:a16="http://schemas.microsoft.com/office/drawing/2014/main" id="{B5A5150F-C535-9443-9ED5-1B4D82A6E57C}"/>
              </a:ext>
            </a:extLst>
          </p:cNvPr>
          <p:cNvPicPr>
            <a:picLocks noChangeAspect="1"/>
          </p:cNvPicPr>
          <p:nvPr/>
        </p:nvPicPr>
        <p:blipFill>
          <a:blip r:embed="rId2"/>
          <a:stretch>
            <a:fillRect/>
          </a:stretch>
        </p:blipFill>
        <p:spPr>
          <a:xfrm>
            <a:off x="729449" y="2040841"/>
            <a:ext cx="7673213" cy="2234597"/>
          </a:xfrm>
          <a:prstGeom prst="rect">
            <a:avLst/>
          </a:prstGeom>
        </p:spPr>
      </p:pic>
    </p:spTree>
    <p:extLst>
      <p:ext uri="{BB962C8B-B14F-4D97-AF65-F5344CB8AC3E}">
        <p14:creationId xmlns:p14="http://schemas.microsoft.com/office/powerpoint/2010/main" val="106941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EA39-69B0-9747-A0E9-817593058761}"/>
              </a:ext>
            </a:extLst>
          </p:cNvPr>
          <p:cNvSpPr>
            <a:spLocks noGrp="1"/>
          </p:cNvSpPr>
          <p:nvPr>
            <p:ph type="title"/>
          </p:nvPr>
        </p:nvSpPr>
        <p:spPr/>
        <p:txBody>
          <a:bodyPr>
            <a:normAutofit fontScale="90000"/>
          </a:bodyPr>
          <a:lstStyle/>
          <a:p>
            <a:r>
              <a:rPr lang="en-US" dirty="0"/>
              <a:t>Features Used</a:t>
            </a:r>
          </a:p>
        </p:txBody>
      </p:sp>
      <p:sp>
        <p:nvSpPr>
          <p:cNvPr id="3" name="Text Placeholder 2">
            <a:extLst>
              <a:ext uri="{FF2B5EF4-FFF2-40B4-BE49-F238E27FC236}">
                <a16:creationId xmlns:a16="http://schemas.microsoft.com/office/drawing/2014/main" id="{B548D267-966C-734F-8DF1-E7F4C641A2F6}"/>
              </a:ext>
            </a:extLst>
          </p:cNvPr>
          <p:cNvSpPr>
            <a:spLocks noGrp="1"/>
          </p:cNvSpPr>
          <p:nvPr>
            <p:ph type="body" idx="1"/>
          </p:nvPr>
        </p:nvSpPr>
        <p:spPr>
          <a:xfrm>
            <a:off x="729325" y="2078875"/>
            <a:ext cx="7766282" cy="2261100"/>
          </a:xfrm>
        </p:spPr>
        <p:txBody>
          <a:bodyPr/>
          <a:lstStyle/>
          <a:p>
            <a:r>
              <a:rPr lang="en-US" dirty="0"/>
              <a:t>I </a:t>
            </a:r>
            <a:r>
              <a:rPr lang="en-US" u="sng" dirty="0"/>
              <a:t>did not </a:t>
            </a:r>
            <a:r>
              <a:rPr lang="en-US" dirty="0"/>
              <a:t>use Clippers points &amp; opponent’s points as a feature in the model!</a:t>
            </a:r>
          </a:p>
          <a:p>
            <a:r>
              <a:rPr lang="en-US" dirty="0"/>
              <a:t>Models use features to predict a variable.</a:t>
            </a:r>
          </a:p>
          <a:p>
            <a:r>
              <a:rPr lang="en-US" dirty="0"/>
              <a:t>We do not have the points score for the upcoming season, as I assumed the games have not taken place yet!</a:t>
            </a:r>
          </a:p>
          <a:p>
            <a:r>
              <a:rPr lang="en-US" dirty="0"/>
              <a:t>Best we can do is to predict the scores. We can feed these predicted scores into the model. The model will then use these predicted scores to further predict the attendance. </a:t>
            </a:r>
          </a:p>
          <a:p>
            <a:r>
              <a:rPr lang="en-US" dirty="0"/>
              <a:t>This doesn’t sound right! Hence the decision to not use points as a feature in the model</a:t>
            </a:r>
          </a:p>
        </p:txBody>
      </p:sp>
    </p:spTree>
    <p:extLst>
      <p:ext uri="{BB962C8B-B14F-4D97-AF65-F5344CB8AC3E}">
        <p14:creationId xmlns:p14="http://schemas.microsoft.com/office/powerpoint/2010/main" val="1149385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5F93-20D3-E047-9F74-3E53B0CD0A93}"/>
              </a:ext>
            </a:extLst>
          </p:cNvPr>
          <p:cNvSpPr>
            <a:spLocks noGrp="1"/>
          </p:cNvSpPr>
          <p:nvPr>
            <p:ph type="title"/>
          </p:nvPr>
        </p:nvSpPr>
        <p:spPr/>
        <p:txBody>
          <a:bodyPr>
            <a:normAutofit fontScale="90000"/>
          </a:bodyPr>
          <a:lstStyle/>
          <a:p>
            <a:r>
              <a:rPr lang="en-US" dirty="0"/>
              <a:t>Important features according to the model</a:t>
            </a:r>
          </a:p>
        </p:txBody>
      </p:sp>
      <p:pic>
        <p:nvPicPr>
          <p:cNvPr id="5" name="Picture 4">
            <a:extLst>
              <a:ext uri="{FF2B5EF4-FFF2-40B4-BE49-F238E27FC236}">
                <a16:creationId xmlns:a16="http://schemas.microsoft.com/office/drawing/2014/main" id="{10CA295C-BB10-9B4F-B8F0-BD10F7FCE7F5}"/>
              </a:ext>
            </a:extLst>
          </p:cNvPr>
          <p:cNvPicPr>
            <a:picLocks noChangeAspect="1"/>
          </p:cNvPicPr>
          <p:nvPr/>
        </p:nvPicPr>
        <p:blipFill>
          <a:blip r:embed="rId2"/>
          <a:stretch>
            <a:fillRect/>
          </a:stretch>
        </p:blipFill>
        <p:spPr>
          <a:xfrm>
            <a:off x="1018918" y="1853850"/>
            <a:ext cx="6743700" cy="3302000"/>
          </a:xfrm>
          <a:prstGeom prst="rect">
            <a:avLst/>
          </a:prstGeom>
        </p:spPr>
      </p:pic>
    </p:spTree>
    <p:extLst>
      <p:ext uri="{BB962C8B-B14F-4D97-AF65-F5344CB8AC3E}">
        <p14:creationId xmlns:p14="http://schemas.microsoft.com/office/powerpoint/2010/main" val="2529327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5F6A-8A84-0040-BCBC-BB231271AD20}"/>
              </a:ext>
            </a:extLst>
          </p:cNvPr>
          <p:cNvSpPr>
            <a:spLocks noGrp="1"/>
          </p:cNvSpPr>
          <p:nvPr>
            <p:ph type="title"/>
          </p:nvPr>
        </p:nvSpPr>
        <p:spPr/>
        <p:txBody>
          <a:bodyPr>
            <a:normAutofit fontScale="90000"/>
          </a:bodyPr>
          <a:lstStyle/>
          <a:p>
            <a:r>
              <a:rPr lang="en-US" dirty="0"/>
              <a:t>The results</a:t>
            </a:r>
            <a:br>
              <a:rPr lang="en-US" dirty="0"/>
            </a:br>
            <a:endParaRPr lang="en-US" dirty="0"/>
          </a:p>
        </p:txBody>
      </p:sp>
      <p:pic>
        <p:nvPicPr>
          <p:cNvPr id="5" name="Picture 4">
            <a:extLst>
              <a:ext uri="{FF2B5EF4-FFF2-40B4-BE49-F238E27FC236}">
                <a16:creationId xmlns:a16="http://schemas.microsoft.com/office/drawing/2014/main" id="{71811045-8455-C341-AE23-57E84CF2E592}"/>
              </a:ext>
            </a:extLst>
          </p:cNvPr>
          <p:cNvPicPr>
            <a:picLocks noChangeAspect="1"/>
          </p:cNvPicPr>
          <p:nvPr/>
        </p:nvPicPr>
        <p:blipFill>
          <a:blip r:embed="rId2"/>
          <a:stretch>
            <a:fillRect/>
          </a:stretch>
        </p:blipFill>
        <p:spPr>
          <a:xfrm>
            <a:off x="729450" y="1993042"/>
            <a:ext cx="5321300" cy="762000"/>
          </a:xfrm>
          <a:prstGeom prst="rect">
            <a:avLst/>
          </a:prstGeom>
        </p:spPr>
      </p:pic>
      <p:pic>
        <p:nvPicPr>
          <p:cNvPr id="6" name="Picture 5">
            <a:extLst>
              <a:ext uri="{FF2B5EF4-FFF2-40B4-BE49-F238E27FC236}">
                <a16:creationId xmlns:a16="http://schemas.microsoft.com/office/drawing/2014/main" id="{57BFDA0E-ACF2-F140-ACB9-6BDE9C2A5172}"/>
              </a:ext>
            </a:extLst>
          </p:cNvPr>
          <p:cNvPicPr>
            <a:picLocks noChangeAspect="1"/>
          </p:cNvPicPr>
          <p:nvPr/>
        </p:nvPicPr>
        <p:blipFill>
          <a:blip r:embed="rId3"/>
          <a:stretch>
            <a:fillRect/>
          </a:stretch>
        </p:blipFill>
        <p:spPr>
          <a:xfrm>
            <a:off x="663547" y="2894234"/>
            <a:ext cx="5168900" cy="609600"/>
          </a:xfrm>
          <a:prstGeom prst="rect">
            <a:avLst/>
          </a:prstGeom>
        </p:spPr>
      </p:pic>
      <p:pic>
        <p:nvPicPr>
          <p:cNvPr id="7" name="Picture 6">
            <a:extLst>
              <a:ext uri="{FF2B5EF4-FFF2-40B4-BE49-F238E27FC236}">
                <a16:creationId xmlns:a16="http://schemas.microsoft.com/office/drawing/2014/main" id="{035AF7D0-F385-7441-B447-5CFDD2308CA0}"/>
              </a:ext>
            </a:extLst>
          </p:cNvPr>
          <p:cNvPicPr>
            <a:picLocks noChangeAspect="1"/>
          </p:cNvPicPr>
          <p:nvPr/>
        </p:nvPicPr>
        <p:blipFill>
          <a:blip r:embed="rId4"/>
          <a:stretch>
            <a:fillRect/>
          </a:stretch>
        </p:blipFill>
        <p:spPr>
          <a:xfrm>
            <a:off x="729450" y="3872990"/>
            <a:ext cx="4806377" cy="591918"/>
          </a:xfrm>
          <a:prstGeom prst="rect">
            <a:avLst/>
          </a:prstGeom>
        </p:spPr>
      </p:pic>
    </p:spTree>
    <p:extLst>
      <p:ext uri="{BB962C8B-B14F-4D97-AF65-F5344CB8AC3E}">
        <p14:creationId xmlns:p14="http://schemas.microsoft.com/office/powerpoint/2010/main" val="4061879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BDAD-726C-CB4B-87B4-58A46A49A471}"/>
              </a:ext>
            </a:extLst>
          </p:cNvPr>
          <p:cNvSpPr>
            <a:spLocks noGrp="1"/>
          </p:cNvSpPr>
          <p:nvPr>
            <p:ph type="title"/>
          </p:nvPr>
        </p:nvSpPr>
        <p:spPr/>
        <p:txBody>
          <a:bodyPr>
            <a:normAutofit fontScale="90000"/>
          </a:bodyPr>
          <a:lstStyle/>
          <a:p>
            <a:r>
              <a:rPr lang="en-US" dirty="0"/>
              <a:t>Limitations</a:t>
            </a:r>
          </a:p>
        </p:txBody>
      </p:sp>
      <p:sp>
        <p:nvSpPr>
          <p:cNvPr id="3" name="Text Placeholder 2">
            <a:extLst>
              <a:ext uri="{FF2B5EF4-FFF2-40B4-BE49-F238E27FC236}">
                <a16:creationId xmlns:a16="http://schemas.microsoft.com/office/drawing/2014/main" id="{C52E6166-43F6-0C49-9622-B3C1FB412A6E}"/>
              </a:ext>
            </a:extLst>
          </p:cNvPr>
          <p:cNvSpPr>
            <a:spLocks noGrp="1"/>
          </p:cNvSpPr>
          <p:nvPr>
            <p:ph type="body" idx="1"/>
          </p:nvPr>
        </p:nvSpPr>
        <p:spPr>
          <a:xfrm>
            <a:off x="729324" y="2078875"/>
            <a:ext cx="7607367" cy="2261100"/>
          </a:xfrm>
        </p:spPr>
        <p:txBody>
          <a:bodyPr/>
          <a:lstStyle/>
          <a:p>
            <a:r>
              <a:rPr lang="en-US" dirty="0"/>
              <a:t>Data generating Process – Only 41 home games’ data is available</a:t>
            </a:r>
          </a:p>
          <a:p>
            <a:r>
              <a:rPr lang="en-US" dirty="0"/>
              <a:t>Playoff home game data not available! Playoff games have higher attendance</a:t>
            </a:r>
          </a:p>
          <a:p>
            <a:r>
              <a:rPr lang="en-US" dirty="0"/>
              <a:t>Lack of Domain Expertise. Domain expertise can help build more accurate models.</a:t>
            </a:r>
          </a:p>
          <a:p>
            <a:r>
              <a:rPr lang="en-US" dirty="0"/>
              <a:t>Random forests is slow in generating predictions because it has multiple decision trees.</a:t>
            </a:r>
          </a:p>
          <a:p>
            <a:r>
              <a:rPr lang="en-US" dirty="0"/>
              <a:t>The model is difficult to interpret compared to a decision tree, where you can easily make a decision by following the path in the tree.</a:t>
            </a:r>
          </a:p>
          <a:p>
            <a:pPr marL="146050" indent="0">
              <a:buNone/>
            </a:pPr>
            <a:endParaRPr lang="en-US" dirty="0"/>
          </a:p>
        </p:txBody>
      </p:sp>
    </p:spTree>
    <p:extLst>
      <p:ext uri="{BB962C8B-B14F-4D97-AF65-F5344CB8AC3E}">
        <p14:creationId xmlns:p14="http://schemas.microsoft.com/office/powerpoint/2010/main" val="3971002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a:spLocks noGrp="1"/>
          </p:cNvSpPr>
          <p:nvPr>
            <p:ph type="ctrTitle"/>
          </p:nvPr>
        </p:nvSpPr>
        <p:spPr>
          <a:xfrm>
            <a:off x="778150" y="2433725"/>
            <a:ext cx="7688100" cy="1664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500"/>
              <a:t>THANK YOU!</a:t>
            </a:r>
            <a:endParaRPr sz="3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3235-D236-5B45-A74E-BEEA1D63417E}"/>
              </a:ext>
            </a:extLst>
          </p:cNvPr>
          <p:cNvSpPr>
            <a:spLocks noGrp="1"/>
          </p:cNvSpPr>
          <p:nvPr>
            <p:ph type="title"/>
          </p:nvPr>
        </p:nvSpPr>
        <p:spPr/>
        <p:txBody>
          <a:bodyPr>
            <a:normAutofit fontScale="90000"/>
          </a:bodyPr>
          <a:lstStyle/>
          <a:p>
            <a:r>
              <a:rPr lang="en-US" sz="4000" dirty="0"/>
              <a:t>Appendix</a:t>
            </a:r>
            <a:br>
              <a:rPr lang="en-US" sz="4000" dirty="0"/>
            </a:br>
            <a:endParaRPr lang="en-US" sz="4000" dirty="0"/>
          </a:p>
        </p:txBody>
      </p:sp>
    </p:spTree>
    <p:extLst>
      <p:ext uri="{BB962C8B-B14F-4D97-AF65-F5344CB8AC3E}">
        <p14:creationId xmlns:p14="http://schemas.microsoft.com/office/powerpoint/2010/main" val="3539428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788B6-683D-964D-9463-60F34E24536D}"/>
              </a:ext>
            </a:extLst>
          </p:cNvPr>
          <p:cNvSpPr>
            <a:spLocks noGrp="1"/>
          </p:cNvSpPr>
          <p:nvPr>
            <p:ph type="title"/>
          </p:nvPr>
        </p:nvSpPr>
        <p:spPr/>
        <p:txBody>
          <a:bodyPr>
            <a:normAutofit fontScale="90000"/>
          </a:bodyPr>
          <a:lstStyle/>
          <a:p>
            <a:r>
              <a:rPr lang="en-US" dirty="0"/>
              <a:t>Linear Regression Model -1</a:t>
            </a:r>
            <a:br>
              <a:rPr lang="en-US" dirty="0"/>
            </a:br>
            <a:endParaRPr lang="en-US" dirty="0"/>
          </a:p>
        </p:txBody>
      </p:sp>
      <p:pic>
        <p:nvPicPr>
          <p:cNvPr id="3" name="Picture 2">
            <a:extLst>
              <a:ext uri="{FF2B5EF4-FFF2-40B4-BE49-F238E27FC236}">
                <a16:creationId xmlns:a16="http://schemas.microsoft.com/office/drawing/2014/main" id="{E1986A26-1B50-8A4B-A41A-584CCB8041D2}"/>
              </a:ext>
            </a:extLst>
          </p:cNvPr>
          <p:cNvPicPr>
            <a:picLocks noChangeAspect="1"/>
          </p:cNvPicPr>
          <p:nvPr/>
        </p:nvPicPr>
        <p:blipFill>
          <a:blip r:embed="rId2"/>
          <a:stretch>
            <a:fillRect/>
          </a:stretch>
        </p:blipFill>
        <p:spPr>
          <a:xfrm>
            <a:off x="2362036" y="1853850"/>
            <a:ext cx="4176084" cy="3213999"/>
          </a:xfrm>
          <a:prstGeom prst="rect">
            <a:avLst/>
          </a:prstGeom>
        </p:spPr>
      </p:pic>
    </p:spTree>
    <p:extLst>
      <p:ext uri="{BB962C8B-B14F-4D97-AF65-F5344CB8AC3E}">
        <p14:creationId xmlns:p14="http://schemas.microsoft.com/office/powerpoint/2010/main" val="4102280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8988-FE57-064E-9E16-8BD96EDCA2F4}"/>
              </a:ext>
            </a:extLst>
          </p:cNvPr>
          <p:cNvSpPr>
            <a:spLocks noGrp="1"/>
          </p:cNvSpPr>
          <p:nvPr>
            <p:ph type="title"/>
          </p:nvPr>
        </p:nvSpPr>
        <p:spPr/>
        <p:txBody>
          <a:bodyPr>
            <a:normAutofit fontScale="90000"/>
          </a:bodyPr>
          <a:lstStyle/>
          <a:p>
            <a:r>
              <a:rPr lang="en-US" dirty="0"/>
              <a:t>Linear Regression Model-2</a:t>
            </a:r>
          </a:p>
        </p:txBody>
      </p:sp>
      <p:pic>
        <p:nvPicPr>
          <p:cNvPr id="3" name="Picture 2">
            <a:extLst>
              <a:ext uri="{FF2B5EF4-FFF2-40B4-BE49-F238E27FC236}">
                <a16:creationId xmlns:a16="http://schemas.microsoft.com/office/drawing/2014/main" id="{17BFA695-B58D-DB4F-8D8C-C3ED47AFBD59}"/>
              </a:ext>
            </a:extLst>
          </p:cNvPr>
          <p:cNvPicPr>
            <a:picLocks noChangeAspect="1"/>
          </p:cNvPicPr>
          <p:nvPr/>
        </p:nvPicPr>
        <p:blipFill>
          <a:blip r:embed="rId2"/>
          <a:stretch>
            <a:fillRect/>
          </a:stretch>
        </p:blipFill>
        <p:spPr>
          <a:xfrm>
            <a:off x="2403797" y="1853850"/>
            <a:ext cx="3723387" cy="3182895"/>
          </a:xfrm>
          <a:prstGeom prst="rect">
            <a:avLst/>
          </a:prstGeom>
        </p:spPr>
      </p:pic>
    </p:spTree>
    <p:extLst>
      <p:ext uri="{BB962C8B-B14F-4D97-AF65-F5344CB8AC3E}">
        <p14:creationId xmlns:p14="http://schemas.microsoft.com/office/powerpoint/2010/main" val="2453819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5DAA-C90D-6749-9BF9-F3C7B9E3418D}"/>
              </a:ext>
            </a:extLst>
          </p:cNvPr>
          <p:cNvSpPr>
            <a:spLocks noGrp="1"/>
          </p:cNvSpPr>
          <p:nvPr>
            <p:ph type="title"/>
          </p:nvPr>
        </p:nvSpPr>
        <p:spPr/>
        <p:txBody>
          <a:bodyPr>
            <a:normAutofit fontScale="90000"/>
          </a:bodyPr>
          <a:lstStyle/>
          <a:p>
            <a:r>
              <a:rPr lang="en-US" dirty="0"/>
              <a:t>How does Random Forest work?</a:t>
            </a:r>
          </a:p>
        </p:txBody>
      </p:sp>
      <p:sp>
        <p:nvSpPr>
          <p:cNvPr id="3" name="TextBox 2">
            <a:extLst>
              <a:ext uri="{FF2B5EF4-FFF2-40B4-BE49-F238E27FC236}">
                <a16:creationId xmlns:a16="http://schemas.microsoft.com/office/drawing/2014/main" id="{E269D5C0-028F-6045-A074-F99994CB8D71}"/>
              </a:ext>
            </a:extLst>
          </p:cNvPr>
          <p:cNvSpPr txBox="1"/>
          <p:nvPr/>
        </p:nvSpPr>
        <p:spPr>
          <a:xfrm>
            <a:off x="980303" y="2018270"/>
            <a:ext cx="7437547" cy="1384995"/>
          </a:xfrm>
          <a:prstGeom prst="rect">
            <a:avLst/>
          </a:prstGeom>
          <a:noFill/>
        </p:spPr>
        <p:txBody>
          <a:bodyPr wrap="square" rtlCol="0">
            <a:spAutoFit/>
          </a:bodyPr>
          <a:lstStyle/>
          <a:p>
            <a:pPr marL="285750" indent="-285750">
              <a:buFont typeface="Arial" panose="020B0604020202020204" pitchFamily="34" charset="0"/>
              <a:buChar char="•"/>
            </a:pPr>
            <a:r>
              <a:rPr lang="en-US" dirty="0"/>
              <a:t>Select random samples from a given dataset.</a:t>
            </a:r>
          </a:p>
          <a:p>
            <a:pPr marL="285750" indent="-285750">
              <a:buFont typeface="Arial" panose="020B0604020202020204" pitchFamily="34" charset="0"/>
              <a:buChar char="•"/>
            </a:pPr>
            <a:r>
              <a:rPr lang="en-US" dirty="0"/>
              <a:t>Construct a decision tree for each sample and get a prediction result from each decision tree.</a:t>
            </a:r>
          </a:p>
          <a:p>
            <a:pPr marL="285750" indent="-285750">
              <a:buFont typeface="Arial" panose="020B0604020202020204" pitchFamily="34" charset="0"/>
              <a:buChar char="•"/>
            </a:pPr>
            <a:r>
              <a:rPr lang="en-US" dirty="0"/>
              <a:t>Perform a vote for each predicted result.</a:t>
            </a:r>
          </a:p>
          <a:p>
            <a:pPr marL="285750" indent="-285750">
              <a:buFont typeface="Arial" panose="020B0604020202020204" pitchFamily="34" charset="0"/>
              <a:buChar char="•"/>
            </a:pPr>
            <a:r>
              <a:rPr lang="en-US" dirty="0"/>
              <a:t>Select the prediction result with the most votes as the final prediction.</a:t>
            </a:r>
          </a:p>
          <a:p>
            <a:endParaRPr lang="en-US" dirty="0"/>
          </a:p>
        </p:txBody>
      </p:sp>
    </p:spTree>
    <p:extLst>
      <p:ext uri="{BB962C8B-B14F-4D97-AF65-F5344CB8AC3E}">
        <p14:creationId xmlns:p14="http://schemas.microsoft.com/office/powerpoint/2010/main" val="109068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EBB5-919C-5041-ACAB-6106C44A8949}"/>
              </a:ext>
            </a:extLst>
          </p:cNvPr>
          <p:cNvSpPr>
            <a:spLocks noGrp="1"/>
          </p:cNvSpPr>
          <p:nvPr>
            <p:ph type="title"/>
          </p:nvPr>
        </p:nvSpPr>
        <p:spPr/>
        <p:txBody>
          <a:bodyPr>
            <a:normAutofit fontScale="90000"/>
          </a:bodyPr>
          <a:lstStyle/>
          <a:p>
            <a:r>
              <a:rPr lang="en-US" dirty="0"/>
              <a:t>Exploratory Data Analysis &amp; Insights</a:t>
            </a:r>
            <a:br>
              <a:rPr lang="en-US" dirty="0"/>
            </a:br>
            <a:endParaRPr lang="en-US" dirty="0"/>
          </a:p>
        </p:txBody>
      </p:sp>
      <p:pic>
        <p:nvPicPr>
          <p:cNvPr id="5" name="Picture 4">
            <a:extLst>
              <a:ext uri="{FF2B5EF4-FFF2-40B4-BE49-F238E27FC236}">
                <a16:creationId xmlns:a16="http://schemas.microsoft.com/office/drawing/2014/main" id="{24EAA1DB-43E8-8E43-97C2-F3C0AE43DB69}"/>
              </a:ext>
            </a:extLst>
          </p:cNvPr>
          <p:cNvPicPr>
            <a:picLocks noChangeAspect="1"/>
          </p:cNvPicPr>
          <p:nvPr/>
        </p:nvPicPr>
        <p:blipFill>
          <a:blip r:embed="rId2"/>
          <a:stretch>
            <a:fillRect/>
          </a:stretch>
        </p:blipFill>
        <p:spPr>
          <a:xfrm>
            <a:off x="1343283" y="1853850"/>
            <a:ext cx="4991100" cy="3111500"/>
          </a:xfrm>
          <a:prstGeom prst="rect">
            <a:avLst/>
          </a:prstGeom>
        </p:spPr>
      </p:pic>
      <p:sp>
        <p:nvSpPr>
          <p:cNvPr id="7" name="TextBox 6">
            <a:extLst>
              <a:ext uri="{FF2B5EF4-FFF2-40B4-BE49-F238E27FC236}">
                <a16:creationId xmlns:a16="http://schemas.microsoft.com/office/drawing/2014/main" id="{1C05FD98-9102-6445-A49A-6BDC126E1AB2}"/>
              </a:ext>
            </a:extLst>
          </p:cNvPr>
          <p:cNvSpPr txBox="1"/>
          <p:nvPr/>
        </p:nvSpPr>
        <p:spPr>
          <a:xfrm>
            <a:off x="6601760" y="2455493"/>
            <a:ext cx="1916164" cy="738664"/>
          </a:xfrm>
          <a:prstGeom prst="rect">
            <a:avLst/>
          </a:prstGeom>
          <a:noFill/>
        </p:spPr>
        <p:txBody>
          <a:bodyPr wrap="square" rtlCol="0">
            <a:spAutoFit/>
          </a:bodyPr>
          <a:lstStyle/>
          <a:p>
            <a:r>
              <a:rPr lang="en-US" dirty="0"/>
              <a:t>The Clippers have some Home game advantage!</a:t>
            </a:r>
          </a:p>
        </p:txBody>
      </p:sp>
    </p:spTree>
    <p:extLst>
      <p:ext uri="{BB962C8B-B14F-4D97-AF65-F5344CB8AC3E}">
        <p14:creationId xmlns:p14="http://schemas.microsoft.com/office/powerpoint/2010/main" val="2998308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85EC-D101-3F46-B611-6D8269EF0C3D}"/>
              </a:ext>
            </a:extLst>
          </p:cNvPr>
          <p:cNvSpPr>
            <a:spLocks noGrp="1"/>
          </p:cNvSpPr>
          <p:nvPr>
            <p:ph type="title"/>
          </p:nvPr>
        </p:nvSpPr>
        <p:spPr/>
        <p:txBody>
          <a:bodyPr>
            <a:normAutofit fontScale="90000"/>
          </a:bodyPr>
          <a:lstStyle/>
          <a:p>
            <a:r>
              <a:rPr lang="en-US" dirty="0"/>
              <a:t>How does Random Forest work?</a:t>
            </a:r>
          </a:p>
        </p:txBody>
      </p:sp>
      <p:pic>
        <p:nvPicPr>
          <p:cNvPr id="3" name="Picture 2">
            <a:extLst>
              <a:ext uri="{FF2B5EF4-FFF2-40B4-BE49-F238E27FC236}">
                <a16:creationId xmlns:a16="http://schemas.microsoft.com/office/drawing/2014/main" id="{9A438B06-9FA4-6743-A67C-245E261985D3}"/>
              </a:ext>
            </a:extLst>
          </p:cNvPr>
          <p:cNvPicPr>
            <a:picLocks noChangeAspect="1"/>
          </p:cNvPicPr>
          <p:nvPr/>
        </p:nvPicPr>
        <p:blipFill>
          <a:blip r:embed="rId2"/>
          <a:stretch>
            <a:fillRect/>
          </a:stretch>
        </p:blipFill>
        <p:spPr>
          <a:xfrm>
            <a:off x="996856" y="1968842"/>
            <a:ext cx="4578839" cy="3067565"/>
          </a:xfrm>
          <a:prstGeom prst="rect">
            <a:avLst/>
          </a:prstGeom>
        </p:spPr>
      </p:pic>
    </p:spTree>
    <p:extLst>
      <p:ext uri="{BB962C8B-B14F-4D97-AF65-F5344CB8AC3E}">
        <p14:creationId xmlns:p14="http://schemas.microsoft.com/office/powerpoint/2010/main" val="3115498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55728-C6D8-754F-83BF-817EE42A4A64}"/>
              </a:ext>
            </a:extLst>
          </p:cNvPr>
          <p:cNvSpPr>
            <a:spLocks noGrp="1"/>
          </p:cNvSpPr>
          <p:nvPr>
            <p:ph type="title"/>
          </p:nvPr>
        </p:nvSpPr>
        <p:spPr/>
        <p:txBody>
          <a:bodyPr>
            <a:normAutofit fontScale="90000"/>
          </a:bodyPr>
          <a:lstStyle/>
          <a:p>
            <a:r>
              <a:rPr lang="en-US" dirty="0"/>
              <a:t>Random Forest Initial Model with Game points included</a:t>
            </a:r>
            <a:br>
              <a:rPr lang="en-US" dirty="0"/>
            </a:br>
            <a:endParaRPr lang="en-US" dirty="0"/>
          </a:p>
        </p:txBody>
      </p:sp>
      <p:pic>
        <p:nvPicPr>
          <p:cNvPr id="3" name="Picture 2">
            <a:extLst>
              <a:ext uri="{FF2B5EF4-FFF2-40B4-BE49-F238E27FC236}">
                <a16:creationId xmlns:a16="http://schemas.microsoft.com/office/drawing/2014/main" id="{DE66E9C9-C04E-5345-93CA-42F2E0A8FFF3}"/>
              </a:ext>
            </a:extLst>
          </p:cNvPr>
          <p:cNvPicPr>
            <a:picLocks noChangeAspect="1"/>
          </p:cNvPicPr>
          <p:nvPr/>
        </p:nvPicPr>
        <p:blipFill>
          <a:blip r:embed="rId2"/>
          <a:stretch>
            <a:fillRect/>
          </a:stretch>
        </p:blipFill>
        <p:spPr>
          <a:xfrm>
            <a:off x="729450" y="2369408"/>
            <a:ext cx="5029200" cy="800100"/>
          </a:xfrm>
          <a:prstGeom prst="rect">
            <a:avLst/>
          </a:prstGeom>
        </p:spPr>
      </p:pic>
      <p:pic>
        <p:nvPicPr>
          <p:cNvPr id="4" name="Picture 3">
            <a:extLst>
              <a:ext uri="{FF2B5EF4-FFF2-40B4-BE49-F238E27FC236}">
                <a16:creationId xmlns:a16="http://schemas.microsoft.com/office/drawing/2014/main" id="{54BBCB5F-5D44-0749-9EC4-08A14071E92B}"/>
              </a:ext>
            </a:extLst>
          </p:cNvPr>
          <p:cNvPicPr>
            <a:picLocks noChangeAspect="1"/>
          </p:cNvPicPr>
          <p:nvPr/>
        </p:nvPicPr>
        <p:blipFill>
          <a:blip r:embed="rId3"/>
          <a:stretch>
            <a:fillRect/>
          </a:stretch>
        </p:blipFill>
        <p:spPr>
          <a:xfrm>
            <a:off x="729450" y="3151666"/>
            <a:ext cx="5715000" cy="533400"/>
          </a:xfrm>
          <a:prstGeom prst="rect">
            <a:avLst/>
          </a:prstGeom>
        </p:spPr>
      </p:pic>
    </p:spTree>
    <p:extLst>
      <p:ext uri="{BB962C8B-B14F-4D97-AF65-F5344CB8AC3E}">
        <p14:creationId xmlns:p14="http://schemas.microsoft.com/office/powerpoint/2010/main" val="1709438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FAC2-BFA8-DC44-9DEC-7B9C8F73A563}"/>
              </a:ext>
            </a:extLst>
          </p:cNvPr>
          <p:cNvSpPr>
            <a:spLocks noGrp="1"/>
          </p:cNvSpPr>
          <p:nvPr>
            <p:ph type="title"/>
          </p:nvPr>
        </p:nvSpPr>
        <p:spPr/>
        <p:txBody>
          <a:bodyPr>
            <a:normAutofit fontScale="90000"/>
          </a:bodyPr>
          <a:lstStyle/>
          <a:p>
            <a:r>
              <a:rPr lang="en-US" dirty="0"/>
              <a:t>Random Forest Initial Model with Game points included</a:t>
            </a:r>
          </a:p>
        </p:txBody>
      </p:sp>
      <p:pic>
        <p:nvPicPr>
          <p:cNvPr id="3" name="Picture 2">
            <a:extLst>
              <a:ext uri="{FF2B5EF4-FFF2-40B4-BE49-F238E27FC236}">
                <a16:creationId xmlns:a16="http://schemas.microsoft.com/office/drawing/2014/main" id="{597B0098-6F93-ED40-B194-66E0A150BA77}"/>
              </a:ext>
            </a:extLst>
          </p:cNvPr>
          <p:cNvPicPr>
            <a:picLocks noChangeAspect="1"/>
          </p:cNvPicPr>
          <p:nvPr/>
        </p:nvPicPr>
        <p:blipFill>
          <a:blip r:embed="rId2"/>
          <a:stretch>
            <a:fillRect/>
          </a:stretch>
        </p:blipFill>
        <p:spPr>
          <a:xfrm>
            <a:off x="1806701" y="2405449"/>
            <a:ext cx="4827632" cy="2376100"/>
          </a:xfrm>
          <a:prstGeom prst="rect">
            <a:avLst/>
          </a:prstGeom>
        </p:spPr>
      </p:pic>
    </p:spTree>
    <p:extLst>
      <p:ext uri="{BB962C8B-B14F-4D97-AF65-F5344CB8AC3E}">
        <p14:creationId xmlns:p14="http://schemas.microsoft.com/office/powerpoint/2010/main" val="234260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FF1F-FE21-6044-BE54-AC77379A7D7D}"/>
              </a:ext>
            </a:extLst>
          </p:cNvPr>
          <p:cNvSpPr>
            <a:spLocks noGrp="1"/>
          </p:cNvSpPr>
          <p:nvPr>
            <p:ph type="title"/>
          </p:nvPr>
        </p:nvSpPr>
        <p:spPr/>
        <p:txBody>
          <a:bodyPr>
            <a:normAutofit fontScale="90000"/>
          </a:bodyPr>
          <a:lstStyle/>
          <a:p>
            <a:r>
              <a:rPr lang="en-US" dirty="0"/>
              <a:t>Exploratory Data Analysis &amp; Insights</a:t>
            </a:r>
            <a:br>
              <a:rPr lang="en-US" dirty="0"/>
            </a:br>
            <a:endParaRPr lang="en-US" dirty="0"/>
          </a:p>
        </p:txBody>
      </p:sp>
      <p:pic>
        <p:nvPicPr>
          <p:cNvPr id="5" name="Picture 4">
            <a:extLst>
              <a:ext uri="{FF2B5EF4-FFF2-40B4-BE49-F238E27FC236}">
                <a16:creationId xmlns:a16="http://schemas.microsoft.com/office/drawing/2014/main" id="{292DEFD8-0EEE-7A43-9D6C-F66B15A8B96C}"/>
              </a:ext>
            </a:extLst>
          </p:cNvPr>
          <p:cNvPicPr>
            <a:picLocks noChangeAspect="1"/>
          </p:cNvPicPr>
          <p:nvPr/>
        </p:nvPicPr>
        <p:blipFill>
          <a:blip r:embed="rId2"/>
          <a:stretch>
            <a:fillRect/>
          </a:stretch>
        </p:blipFill>
        <p:spPr>
          <a:xfrm>
            <a:off x="1981810" y="1854186"/>
            <a:ext cx="5180380" cy="3089850"/>
          </a:xfrm>
          <a:prstGeom prst="rect">
            <a:avLst/>
          </a:prstGeom>
        </p:spPr>
      </p:pic>
    </p:spTree>
    <p:extLst>
      <p:ext uri="{BB962C8B-B14F-4D97-AF65-F5344CB8AC3E}">
        <p14:creationId xmlns:p14="http://schemas.microsoft.com/office/powerpoint/2010/main" val="3099670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6F6C-B0B6-5B4B-BEC4-4D16723FF0D7}"/>
              </a:ext>
            </a:extLst>
          </p:cNvPr>
          <p:cNvSpPr>
            <a:spLocks noGrp="1"/>
          </p:cNvSpPr>
          <p:nvPr>
            <p:ph type="title"/>
          </p:nvPr>
        </p:nvSpPr>
        <p:spPr/>
        <p:txBody>
          <a:bodyPr>
            <a:normAutofit fontScale="90000"/>
          </a:bodyPr>
          <a:lstStyle/>
          <a:p>
            <a:r>
              <a:rPr lang="en-US" dirty="0"/>
              <a:t>What’s the distribution of attendance?</a:t>
            </a:r>
          </a:p>
        </p:txBody>
      </p:sp>
      <p:pic>
        <p:nvPicPr>
          <p:cNvPr id="5" name="Picture 4">
            <a:extLst>
              <a:ext uri="{FF2B5EF4-FFF2-40B4-BE49-F238E27FC236}">
                <a16:creationId xmlns:a16="http://schemas.microsoft.com/office/drawing/2014/main" id="{69F4EFA0-1FEE-4844-A773-6AD84D24538C}"/>
              </a:ext>
            </a:extLst>
          </p:cNvPr>
          <p:cNvPicPr>
            <a:picLocks noChangeAspect="1"/>
          </p:cNvPicPr>
          <p:nvPr/>
        </p:nvPicPr>
        <p:blipFill>
          <a:blip r:embed="rId2"/>
          <a:stretch>
            <a:fillRect/>
          </a:stretch>
        </p:blipFill>
        <p:spPr>
          <a:xfrm>
            <a:off x="826114" y="1853850"/>
            <a:ext cx="3745886" cy="3312249"/>
          </a:xfrm>
          <a:prstGeom prst="rect">
            <a:avLst/>
          </a:prstGeom>
        </p:spPr>
      </p:pic>
      <p:sp>
        <p:nvSpPr>
          <p:cNvPr id="6" name="TextBox 5">
            <a:extLst>
              <a:ext uri="{FF2B5EF4-FFF2-40B4-BE49-F238E27FC236}">
                <a16:creationId xmlns:a16="http://schemas.microsoft.com/office/drawing/2014/main" id="{DC12A3CE-77D1-E848-A5BE-FDD07F5DD7DF}"/>
              </a:ext>
            </a:extLst>
          </p:cNvPr>
          <p:cNvSpPr txBox="1"/>
          <p:nvPr/>
        </p:nvSpPr>
        <p:spPr>
          <a:xfrm>
            <a:off x="5346358" y="2766431"/>
            <a:ext cx="2586680" cy="523220"/>
          </a:xfrm>
          <a:prstGeom prst="rect">
            <a:avLst/>
          </a:prstGeom>
          <a:noFill/>
        </p:spPr>
        <p:txBody>
          <a:bodyPr wrap="square" rtlCol="0">
            <a:spAutoFit/>
          </a:bodyPr>
          <a:lstStyle/>
          <a:p>
            <a:pPr algn="ctr"/>
            <a:r>
              <a:rPr lang="en-US" dirty="0"/>
              <a:t>Scan Data is available only for the 41 Home games!</a:t>
            </a:r>
          </a:p>
        </p:txBody>
      </p:sp>
    </p:spTree>
    <p:extLst>
      <p:ext uri="{BB962C8B-B14F-4D97-AF65-F5344CB8AC3E}">
        <p14:creationId xmlns:p14="http://schemas.microsoft.com/office/powerpoint/2010/main" val="2095290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85C2-250E-A643-BEF6-F70E9CAC905A}"/>
              </a:ext>
            </a:extLst>
          </p:cNvPr>
          <p:cNvSpPr>
            <a:spLocks noGrp="1"/>
          </p:cNvSpPr>
          <p:nvPr>
            <p:ph type="title"/>
          </p:nvPr>
        </p:nvSpPr>
        <p:spPr/>
        <p:txBody>
          <a:bodyPr>
            <a:normAutofit fontScale="90000"/>
          </a:bodyPr>
          <a:lstStyle/>
          <a:p>
            <a:r>
              <a:rPr lang="en-US" dirty="0"/>
              <a:t>Predict Next Season attendance</a:t>
            </a:r>
          </a:p>
        </p:txBody>
      </p:sp>
      <p:sp>
        <p:nvSpPr>
          <p:cNvPr id="3" name="Text Placeholder 2">
            <a:extLst>
              <a:ext uri="{FF2B5EF4-FFF2-40B4-BE49-F238E27FC236}">
                <a16:creationId xmlns:a16="http://schemas.microsoft.com/office/drawing/2014/main" id="{CFF51066-8B9F-2941-AC3F-25B7C0D7AEEF}"/>
              </a:ext>
            </a:extLst>
          </p:cNvPr>
          <p:cNvSpPr>
            <a:spLocks noGrp="1"/>
          </p:cNvSpPr>
          <p:nvPr>
            <p:ph type="body" idx="1"/>
          </p:nvPr>
        </p:nvSpPr>
        <p:spPr>
          <a:xfrm>
            <a:off x="581044" y="1853850"/>
            <a:ext cx="3774300" cy="2261100"/>
          </a:xfrm>
        </p:spPr>
        <p:txBody>
          <a:bodyPr>
            <a:normAutofit/>
          </a:bodyPr>
          <a:lstStyle/>
          <a:p>
            <a:pPr marL="146050" indent="0">
              <a:buNone/>
            </a:pPr>
            <a:r>
              <a:rPr lang="en-US" sz="1800" b="1" dirty="0"/>
              <a:t>Model: Random Forest</a:t>
            </a:r>
          </a:p>
          <a:p>
            <a:endParaRPr lang="en-US" dirty="0"/>
          </a:p>
          <a:p>
            <a:endParaRPr lang="en-US" dirty="0"/>
          </a:p>
        </p:txBody>
      </p:sp>
      <p:sp>
        <p:nvSpPr>
          <p:cNvPr id="4" name="Text Placeholder 3">
            <a:extLst>
              <a:ext uri="{FF2B5EF4-FFF2-40B4-BE49-F238E27FC236}">
                <a16:creationId xmlns:a16="http://schemas.microsoft.com/office/drawing/2014/main" id="{851D3038-9570-FF4E-9E0D-23FFD2324904}"/>
              </a:ext>
            </a:extLst>
          </p:cNvPr>
          <p:cNvSpPr>
            <a:spLocks noGrp="1"/>
          </p:cNvSpPr>
          <p:nvPr>
            <p:ph type="body" idx="2"/>
          </p:nvPr>
        </p:nvSpPr>
        <p:spPr>
          <a:xfrm>
            <a:off x="581044" y="2389050"/>
            <a:ext cx="7981912" cy="2261100"/>
          </a:xfrm>
        </p:spPr>
        <p:txBody>
          <a:bodyPr/>
          <a:lstStyle/>
          <a:p>
            <a:pPr marL="146050" indent="0">
              <a:buNone/>
            </a:pPr>
            <a:r>
              <a:rPr lang="en-US" dirty="0"/>
              <a:t>Why this Model?</a:t>
            </a:r>
          </a:p>
          <a:p>
            <a:r>
              <a:rPr lang="en-US" dirty="0"/>
              <a:t>Considered as a highly accurate and robust method because of the number of decision trees participating in the process</a:t>
            </a:r>
          </a:p>
          <a:p>
            <a:r>
              <a:rPr lang="en-US" dirty="0"/>
              <a:t>It does not suffer from the overfitting problem</a:t>
            </a:r>
          </a:p>
          <a:p>
            <a:r>
              <a:rPr lang="en-US" dirty="0"/>
              <a:t>You can get the relative feature importance</a:t>
            </a:r>
          </a:p>
          <a:p>
            <a:endParaRPr lang="en-US" dirty="0"/>
          </a:p>
        </p:txBody>
      </p:sp>
    </p:spTree>
    <p:extLst>
      <p:ext uri="{BB962C8B-B14F-4D97-AF65-F5344CB8AC3E}">
        <p14:creationId xmlns:p14="http://schemas.microsoft.com/office/powerpoint/2010/main" val="131072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AE78-66E4-0843-91EA-73EBD3A18811}"/>
              </a:ext>
            </a:extLst>
          </p:cNvPr>
          <p:cNvSpPr>
            <a:spLocks noGrp="1"/>
          </p:cNvSpPr>
          <p:nvPr>
            <p:ph type="title"/>
          </p:nvPr>
        </p:nvSpPr>
        <p:spPr/>
        <p:txBody>
          <a:bodyPr>
            <a:normAutofit fontScale="90000"/>
          </a:bodyPr>
          <a:lstStyle/>
          <a:p>
            <a:r>
              <a:rPr lang="en-US" dirty="0"/>
              <a:t>Why this Approach?</a:t>
            </a:r>
          </a:p>
        </p:txBody>
      </p:sp>
      <p:sp>
        <p:nvSpPr>
          <p:cNvPr id="3" name="Text Placeholder 2">
            <a:extLst>
              <a:ext uri="{FF2B5EF4-FFF2-40B4-BE49-F238E27FC236}">
                <a16:creationId xmlns:a16="http://schemas.microsoft.com/office/drawing/2014/main" id="{C94537B0-4CD9-0743-B165-D96F20459AAB}"/>
              </a:ext>
            </a:extLst>
          </p:cNvPr>
          <p:cNvSpPr>
            <a:spLocks noGrp="1"/>
          </p:cNvSpPr>
          <p:nvPr>
            <p:ph type="body" idx="1"/>
          </p:nvPr>
        </p:nvSpPr>
        <p:spPr>
          <a:xfrm>
            <a:off x="729324" y="2078875"/>
            <a:ext cx="8109875" cy="2261100"/>
          </a:xfrm>
        </p:spPr>
        <p:txBody>
          <a:bodyPr/>
          <a:lstStyle/>
          <a:p>
            <a:r>
              <a:rPr lang="en-US" dirty="0"/>
              <a:t>Random forest method handles Bias well! Since only home game data is available, the Bias associated with home advantage can be handled by this model</a:t>
            </a:r>
          </a:p>
          <a:p>
            <a:r>
              <a:rPr lang="en-US" dirty="0"/>
              <a:t>If I were to incorporate outside data, I would take the playoff game data, and take the next season’s fixtures </a:t>
            </a:r>
          </a:p>
          <a:p>
            <a:r>
              <a:rPr lang="en-US" dirty="0"/>
              <a:t>Compared results of this model with Linear regression model. Received better accuracy in Random forest</a:t>
            </a:r>
          </a:p>
        </p:txBody>
      </p:sp>
    </p:spTree>
    <p:extLst>
      <p:ext uri="{BB962C8B-B14F-4D97-AF65-F5344CB8AC3E}">
        <p14:creationId xmlns:p14="http://schemas.microsoft.com/office/powerpoint/2010/main" val="257450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E79A-EDCC-7141-B13C-651CE797EE76}"/>
              </a:ext>
            </a:extLst>
          </p:cNvPr>
          <p:cNvSpPr>
            <a:spLocks noGrp="1"/>
          </p:cNvSpPr>
          <p:nvPr>
            <p:ph type="title"/>
          </p:nvPr>
        </p:nvSpPr>
        <p:spPr/>
        <p:txBody>
          <a:bodyPr>
            <a:normAutofit fontScale="90000"/>
          </a:bodyPr>
          <a:lstStyle/>
          <a:p>
            <a:r>
              <a:rPr lang="en-US" dirty="0"/>
              <a:t>Feature Engineering</a:t>
            </a:r>
            <a:br>
              <a:rPr lang="en-US" dirty="0"/>
            </a:br>
            <a:endParaRPr lang="en-US" dirty="0"/>
          </a:p>
        </p:txBody>
      </p:sp>
      <p:sp>
        <p:nvSpPr>
          <p:cNvPr id="3" name="Text Placeholder 2">
            <a:extLst>
              <a:ext uri="{FF2B5EF4-FFF2-40B4-BE49-F238E27FC236}">
                <a16:creationId xmlns:a16="http://schemas.microsoft.com/office/drawing/2014/main" id="{85816DE1-43C6-934D-A66F-FEB2AF870D9F}"/>
              </a:ext>
            </a:extLst>
          </p:cNvPr>
          <p:cNvSpPr>
            <a:spLocks noGrp="1"/>
          </p:cNvSpPr>
          <p:nvPr>
            <p:ph type="body" idx="1"/>
          </p:nvPr>
        </p:nvSpPr>
        <p:spPr>
          <a:xfrm>
            <a:off x="729325" y="2078875"/>
            <a:ext cx="7688400" cy="2261100"/>
          </a:xfrm>
        </p:spPr>
        <p:txBody>
          <a:bodyPr/>
          <a:lstStyle/>
          <a:p>
            <a:r>
              <a:rPr lang="en-US" dirty="0"/>
              <a:t>Weekend Binary – Whether the game took place in the weekend. 1 if Yes, 0 if No</a:t>
            </a:r>
          </a:p>
          <a:p>
            <a:r>
              <a:rPr lang="en-US" dirty="0"/>
              <a:t>Overtime Binary – Whether the game went into overtime. 1 if Yes, 0 if No</a:t>
            </a:r>
          </a:p>
          <a:p>
            <a:r>
              <a:rPr lang="en-US" dirty="0"/>
              <a:t>Result Binary – Whether the Clippers won the game. 1 if Yes, 0 if No</a:t>
            </a:r>
          </a:p>
          <a:p>
            <a:r>
              <a:rPr lang="en-US" dirty="0"/>
              <a:t>Streak Numeric – Numeric value of the streak score. A 4-win streak is +4 while a 3-loss streak is -3</a:t>
            </a:r>
          </a:p>
          <a:p>
            <a:r>
              <a:rPr lang="en-US" dirty="0"/>
              <a:t>Binary variable for each opponent – Whether the Clippers played a particular opponent or not.</a:t>
            </a:r>
          </a:p>
          <a:p>
            <a:pPr marL="146050" indent="0">
              <a:buNone/>
            </a:pPr>
            <a:endParaRPr lang="en-US" dirty="0"/>
          </a:p>
        </p:txBody>
      </p:sp>
    </p:spTree>
    <p:extLst>
      <p:ext uri="{BB962C8B-B14F-4D97-AF65-F5344CB8AC3E}">
        <p14:creationId xmlns:p14="http://schemas.microsoft.com/office/powerpoint/2010/main" val="98833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4DCF-031E-D745-B63C-FA84F02E1ABE}"/>
              </a:ext>
            </a:extLst>
          </p:cNvPr>
          <p:cNvSpPr>
            <a:spLocks noGrp="1"/>
          </p:cNvSpPr>
          <p:nvPr>
            <p:ph type="title"/>
          </p:nvPr>
        </p:nvSpPr>
        <p:spPr/>
        <p:txBody>
          <a:bodyPr>
            <a:normAutofit fontScale="90000"/>
          </a:bodyPr>
          <a:lstStyle/>
          <a:p>
            <a:r>
              <a:rPr lang="en-US" dirty="0"/>
              <a:t>Feature Engineering</a:t>
            </a:r>
          </a:p>
        </p:txBody>
      </p:sp>
      <p:sp>
        <p:nvSpPr>
          <p:cNvPr id="3" name="Text Placeholder 2">
            <a:extLst>
              <a:ext uri="{FF2B5EF4-FFF2-40B4-BE49-F238E27FC236}">
                <a16:creationId xmlns:a16="http://schemas.microsoft.com/office/drawing/2014/main" id="{2108626D-6D99-D544-9335-CEA987C2F2D4}"/>
              </a:ext>
            </a:extLst>
          </p:cNvPr>
          <p:cNvSpPr>
            <a:spLocks noGrp="1"/>
          </p:cNvSpPr>
          <p:nvPr>
            <p:ph type="body" idx="1"/>
          </p:nvPr>
        </p:nvSpPr>
        <p:spPr>
          <a:xfrm>
            <a:off x="729325" y="2078875"/>
            <a:ext cx="7849410" cy="2261100"/>
          </a:xfrm>
        </p:spPr>
        <p:txBody>
          <a:bodyPr/>
          <a:lstStyle/>
          <a:p>
            <a:r>
              <a:rPr lang="en-US" dirty="0"/>
              <a:t>Game Binary – Whether the game was a regular season game or a Playoff. </a:t>
            </a:r>
          </a:p>
          <a:p>
            <a:r>
              <a:rPr lang="en-US" dirty="0"/>
              <a:t>Although our table has only Regular season Home games, this model can also accommodate data if the attendance records for Playoff games were made available. </a:t>
            </a:r>
          </a:p>
          <a:p>
            <a:endParaRPr lang="en-US" dirty="0"/>
          </a:p>
        </p:txBody>
      </p:sp>
    </p:spTree>
    <p:extLst>
      <p:ext uri="{BB962C8B-B14F-4D97-AF65-F5344CB8AC3E}">
        <p14:creationId xmlns:p14="http://schemas.microsoft.com/office/powerpoint/2010/main" val="308308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6EEB-692A-CD46-87B2-6F69672A1D6A}"/>
              </a:ext>
            </a:extLst>
          </p:cNvPr>
          <p:cNvSpPr>
            <a:spLocks noGrp="1"/>
          </p:cNvSpPr>
          <p:nvPr>
            <p:ph type="title"/>
          </p:nvPr>
        </p:nvSpPr>
        <p:spPr/>
        <p:txBody>
          <a:bodyPr>
            <a:normAutofit fontScale="90000"/>
          </a:bodyPr>
          <a:lstStyle/>
          <a:p>
            <a:r>
              <a:rPr lang="en-US" dirty="0"/>
              <a:t>Features Used</a:t>
            </a:r>
          </a:p>
        </p:txBody>
      </p:sp>
      <p:pic>
        <p:nvPicPr>
          <p:cNvPr id="5" name="Picture 4">
            <a:extLst>
              <a:ext uri="{FF2B5EF4-FFF2-40B4-BE49-F238E27FC236}">
                <a16:creationId xmlns:a16="http://schemas.microsoft.com/office/drawing/2014/main" id="{9A71241E-5F1F-AC47-A901-22FC0F68EA6E}"/>
              </a:ext>
            </a:extLst>
          </p:cNvPr>
          <p:cNvPicPr>
            <a:picLocks noChangeAspect="1"/>
          </p:cNvPicPr>
          <p:nvPr/>
        </p:nvPicPr>
        <p:blipFill>
          <a:blip r:embed="rId2"/>
          <a:stretch>
            <a:fillRect/>
          </a:stretch>
        </p:blipFill>
        <p:spPr>
          <a:xfrm>
            <a:off x="726149" y="1853850"/>
            <a:ext cx="7625885" cy="2199166"/>
          </a:xfrm>
          <a:prstGeom prst="rect">
            <a:avLst/>
          </a:prstGeom>
        </p:spPr>
      </p:pic>
    </p:spTree>
    <p:extLst>
      <p:ext uri="{BB962C8B-B14F-4D97-AF65-F5344CB8AC3E}">
        <p14:creationId xmlns:p14="http://schemas.microsoft.com/office/powerpoint/2010/main" val="2122282172"/>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586</Words>
  <Application>Microsoft Macintosh PowerPoint</Application>
  <PresentationFormat>On-screen Show (16:9)</PresentationFormat>
  <Paragraphs>54</Paragraphs>
  <Slides>22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Lato</vt:lpstr>
      <vt:lpstr>Arial</vt:lpstr>
      <vt:lpstr>Raleway</vt:lpstr>
      <vt:lpstr>Streamline</vt:lpstr>
      <vt:lpstr>Attendance Forecasting for LA Clippers’ 2019/20 Season</vt:lpstr>
      <vt:lpstr>Exploratory Data Analysis &amp; Insights </vt:lpstr>
      <vt:lpstr>Exploratory Data Analysis &amp; Insights </vt:lpstr>
      <vt:lpstr>What’s the distribution of attendance?</vt:lpstr>
      <vt:lpstr>Predict Next Season attendance</vt:lpstr>
      <vt:lpstr>Why this Approach?</vt:lpstr>
      <vt:lpstr>Feature Engineering </vt:lpstr>
      <vt:lpstr>Feature Engineering</vt:lpstr>
      <vt:lpstr>Features Used</vt:lpstr>
      <vt:lpstr>Features Used</vt:lpstr>
      <vt:lpstr>Features Used</vt:lpstr>
      <vt:lpstr>Important features according to the model</vt:lpstr>
      <vt:lpstr>The results </vt:lpstr>
      <vt:lpstr>Limitations</vt:lpstr>
      <vt:lpstr>THANK YOU!</vt:lpstr>
      <vt:lpstr>Appendix </vt:lpstr>
      <vt:lpstr>Linear Regression Model -1 </vt:lpstr>
      <vt:lpstr>Linear Regression Model-2</vt:lpstr>
      <vt:lpstr>How does Random Forest work?</vt:lpstr>
      <vt:lpstr>How does Random Forest work?</vt:lpstr>
      <vt:lpstr>Random Forest Initial Model with Game points included </vt:lpstr>
      <vt:lpstr>Random Forest Initial Model with Game points included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Clippers Data Analytics Intern Data Challenge </dc:title>
  <cp:lastModifiedBy>Sridhar TS</cp:lastModifiedBy>
  <cp:revision>7</cp:revision>
  <dcterms:modified xsi:type="dcterms:W3CDTF">2022-01-13T16:15:51Z</dcterms:modified>
</cp:coreProperties>
</file>